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91" r:id="rId2"/>
    <p:sldId id="265" r:id="rId3"/>
    <p:sldId id="294" r:id="rId4"/>
    <p:sldId id="289" r:id="rId5"/>
    <p:sldId id="290" r:id="rId6"/>
    <p:sldId id="266" r:id="rId7"/>
    <p:sldId id="292" r:id="rId8"/>
    <p:sldId id="295" r:id="rId9"/>
    <p:sldId id="293" r:id="rId10"/>
    <p:sldId id="267" r:id="rId11"/>
    <p:sldId id="276" r:id="rId12"/>
    <p:sldId id="277" r:id="rId13"/>
    <p:sldId id="278" r:id="rId14"/>
    <p:sldId id="281" r:id="rId15"/>
    <p:sldId id="280" r:id="rId16"/>
    <p:sldId id="279" r:id="rId17"/>
    <p:sldId id="282" r:id="rId18"/>
    <p:sldId id="285" r:id="rId19"/>
    <p:sldId id="286" r:id="rId20"/>
    <p:sldId id="296" r:id="rId21"/>
    <p:sldId id="29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AFFAF6-4360-47FF-80E1-868DBAE0A860}" v="383" dt="2024-11-22T17:27:15.413"/>
    <p1510:client id="{FEC3FBA4-7D49-35F7-A763-84AA2BB9E54E}" v="938" dt="2024-11-22T17:34:58.1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4" d="100"/>
          <a:sy n="74" d="100"/>
        </p:scale>
        <p:origin x="69" y="3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11/22/2024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11/22/2024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Talk what is Redis protocol : what is it and what is used in general.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816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Talk about type of formats like base64, </a:t>
            </a:r>
            <a:r>
              <a:rPr lang="en-US" dirty="0" err="1">
                <a:latin typeface="Calibri"/>
                <a:cs typeface="Calibri"/>
              </a:rPr>
              <a:t>unicode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err="1">
                <a:latin typeface="Calibri"/>
                <a:cs typeface="Calibri"/>
              </a:rPr>
              <a:t>etc</a:t>
            </a:r>
            <a:r>
              <a:rPr lang="en-US" dirty="0">
                <a:latin typeface="Calibri"/>
                <a:cs typeface="Calibri"/>
              </a:rPr>
              <a:t> used in </a:t>
            </a:r>
            <a:r>
              <a:rPr lang="en-US" dirty="0" err="1">
                <a:latin typeface="Calibri"/>
                <a:cs typeface="Calibri"/>
              </a:rPr>
              <a:t>nexwork</a:t>
            </a:r>
            <a:r>
              <a:rPr lang="en-US" dirty="0">
                <a:latin typeface="Calibri"/>
                <a:cs typeface="Calibri"/>
              </a:rPr>
              <a:t> packets.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0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Talk about what is </a:t>
            </a:r>
            <a:r>
              <a:rPr lang="en-US" dirty="0" err="1">
                <a:latin typeface="Calibri"/>
                <a:cs typeface="Calibri"/>
              </a:rPr>
              <a:t>tshark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9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Here talk about what is network analysis and why do we need to do it.</a:t>
            </a:r>
            <a:br>
              <a:rPr lang="en-US" dirty="0">
                <a:latin typeface="Calibri"/>
                <a:cs typeface="Calibri"/>
              </a:rPr>
            </a:b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What role it play in the </a:t>
            </a:r>
            <a:r>
              <a:rPr lang="en-US" dirty="0" err="1">
                <a:latin typeface="Calibri"/>
                <a:cs typeface="Calibri"/>
              </a:rPr>
              <a:t>cybersececurity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15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Tool 1 used for network analysis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2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Tool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5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Tool 3: </a:t>
            </a:r>
            <a:r>
              <a:rPr lang="en-US" dirty="0" err="1">
                <a:latin typeface="Calibri"/>
                <a:cs typeface="Calibri"/>
              </a:rPr>
              <a:t>wireshark</a:t>
            </a:r>
            <a:r>
              <a:rPr lang="en-US" dirty="0">
                <a:latin typeface="Calibri"/>
                <a:cs typeface="Calibri"/>
              </a:rPr>
              <a:t> or we can use TCPDUMP which is cli based.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20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Ghindra</a:t>
            </a:r>
            <a:r>
              <a:rPr lang="en-US" dirty="0">
                <a:latin typeface="Calibri"/>
                <a:cs typeface="Calibri"/>
              </a:rPr>
              <a:t> is opensource and IDA is </a:t>
            </a:r>
            <a:r>
              <a:rPr lang="en-US" dirty="0" err="1">
                <a:latin typeface="Calibri"/>
                <a:cs typeface="Calibri"/>
              </a:rPr>
              <a:t>commerical</a:t>
            </a:r>
            <a:r>
              <a:rPr lang="en-US" dirty="0">
                <a:latin typeface="Calibri"/>
                <a:cs typeface="Calibri"/>
              </a:rPr>
              <a:t> and industrially used for decompiling and </a:t>
            </a:r>
            <a:r>
              <a:rPr lang="en-US" dirty="0" err="1">
                <a:latin typeface="Calibri"/>
                <a:cs typeface="Calibri"/>
              </a:rPr>
              <a:t>dissassemblying</a:t>
            </a:r>
            <a:r>
              <a:rPr lang="en-US" dirty="0">
                <a:latin typeface="Calibri"/>
                <a:cs typeface="Calibri"/>
              </a:rPr>
              <a:t>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716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ndara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00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Explain what is strings command  and give one example for it and look for different options it has use </a:t>
            </a:r>
            <a:r>
              <a:rPr lang="en-US" dirty="0" err="1">
                <a:latin typeface="Calibri"/>
                <a:cs typeface="Calibri"/>
              </a:rPr>
              <a:t>chatgpt</a:t>
            </a:r>
            <a:r>
              <a:rPr lang="en-US"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08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Expalin</a:t>
            </a:r>
            <a:r>
              <a:rPr lang="en-US" dirty="0">
                <a:latin typeface="Calibri"/>
                <a:cs typeface="Calibri"/>
              </a:rPr>
              <a:t> what is </a:t>
            </a:r>
            <a:r>
              <a:rPr lang="en-US" dirty="0" err="1">
                <a:latin typeface="Calibri"/>
                <a:cs typeface="Calibri"/>
              </a:rPr>
              <a:t>tcp.stream</a:t>
            </a:r>
            <a:r>
              <a:rPr lang="en-US" dirty="0">
                <a:latin typeface="Calibri"/>
                <a:cs typeface="Calibri"/>
              </a:rPr>
              <a:t> eq1 , eq2 … what are they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6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ationalSecurityAgency/ghidra" TargetMode="External"/><Relationship Id="rId3" Type="http://schemas.openxmlformats.org/officeDocument/2006/relationships/hyperlink" Target="https://hex-rays.com/ida-free" TargetMode="External"/><Relationship Id="rId7" Type="http://schemas.openxmlformats.org/officeDocument/2006/relationships/hyperlink" Target="https://ghidra-sre.org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howtogeek.com/427805/how-to-use-the-strings-command-on-linux/" TargetMode="External"/><Relationship Id="rId5" Type="http://schemas.openxmlformats.org/officeDocument/2006/relationships/hyperlink" Target="https://www.tcpdump.org/" TargetMode="External"/><Relationship Id="rId10" Type="http://schemas.openxmlformats.org/officeDocument/2006/relationships/hyperlink" Target="https://bluegoatcyber.com/blog/demystifying-common-encoding-techniques/" TargetMode="External"/><Relationship Id="rId4" Type="http://schemas.openxmlformats.org/officeDocument/2006/relationships/hyperlink" Target="https://www.wireshark.org/" TargetMode="External"/><Relationship Id="rId9" Type="http://schemas.openxmlformats.org/officeDocument/2006/relationships/hyperlink" Target="https://www.geeksforgeeks.org/types-of-network-protocols-and-their-use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l.wikipedia.org/wiki/Wireshar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0DCA8C-C214-EB35-937B-797C9340CC53}"/>
              </a:ext>
            </a:extLst>
          </p:cNvPr>
          <p:cNvSpPr txBox="1"/>
          <p:nvPr/>
        </p:nvSpPr>
        <p:spPr>
          <a:xfrm>
            <a:off x="609600" y="5638800"/>
            <a:ext cx="48006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Red Trails</a:t>
            </a:r>
            <a:endParaRPr lang="en-IN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DEEA2-01AB-C218-060B-8FFF66FF4D7E}"/>
              </a:ext>
            </a:extLst>
          </p:cNvPr>
          <p:cNvSpPr txBox="1"/>
          <p:nvPr/>
        </p:nvSpPr>
        <p:spPr>
          <a:xfrm>
            <a:off x="609600" y="5259809"/>
            <a:ext cx="2667000" cy="4801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+mn-cs"/>
              </a:rPr>
              <a:t>Hack The Box</a:t>
            </a:r>
          </a:p>
        </p:txBody>
      </p:sp>
    </p:spTree>
    <p:extLst>
      <p:ext uri="{BB962C8B-B14F-4D97-AF65-F5344CB8AC3E}">
        <p14:creationId xmlns:p14="http://schemas.microsoft.com/office/powerpoint/2010/main" val="2520342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6231" y="445541"/>
            <a:ext cx="2209800" cy="685800"/>
          </a:xfrm>
        </p:spPr>
        <p:txBody>
          <a:bodyPr/>
          <a:lstStyle/>
          <a:p>
            <a:r>
              <a:rPr lang="en-US" dirty="0"/>
              <a:t>Flag 1 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39459" y="1286656"/>
            <a:ext cx="5195341" cy="526971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The following command helped us find the first FLAG (1 out of 3).</a:t>
            </a:r>
            <a:endParaRPr lang="en-US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Strings Syntax: strings [OPTION]... [FILE]...</a:t>
            </a:r>
            <a:br>
              <a:rPr lang="en-US" sz="2400" dirty="0"/>
            </a:br>
            <a:r>
              <a:rPr lang="en-US" sz="2400" dirty="0"/>
              <a:t>Command : </a:t>
            </a:r>
            <a:r>
              <a:rPr lang="en-US" sz="2400" b="1" u="sng" dirty="0"/>
              <a:t>string –n 6 </a:t>
            </a:r>
            <a:r>
              <a:rPr lang="en-US" sz="2400" b="1" u="sng" dirty="0" err="1"/>
              <a:t>capture.pcap</a:t>
            </a:r>
            <a:endParaRPr lang="en-US" sz="2800" b="1" u="sng"/>
          </a:p>
          <a:p>
            <a:pPr marL="342900" indent="-342900">
              <a:lnSpc>
                <a:spcPct val="150000"/>
              </a:lnSpc>
            </a:pPr>
            <a:r>
              <a:rPr lang="en-US" sz="2400" dirty="0"/>
              <a:t>Going through the output we are able to find one of the flag part 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0A98C-F220-9F29-7B84-7EF856249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4" y="152400"/>
            <a:ext cx="6409336" cy="640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E3700-0FE7-F7BB-2FA9-5033D84A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407" y="376060"/>
            <a:ext cx="3122613" cy="838200"/>
          </a:xfrm>
        </p:spPr>
        <p:txBody>
          <a:bodyPr anchor="b">
            <a:normAutofit/>
          </a:bodyPr>
          <a:lstStyle/>
          <a:p>
            <a:r>
              <a:rPr lang="en-US" dirty="0"/>
              <a:t>Method 2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940ED15-1E7D-3B8A-97DF-5023906CD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79" y="377150"/>
            <a:ext cx="7282921" cy="602365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4C082-C8D6-8D86-F06E-D3D31E7D6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43355" y="1212954"/>
            <a:ext cx="4204901" cy="51641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har char="•"/>
            </a:pPr>
            <a:r>
              <a:rPr lang="en-US" sz="2400" dirty="0"/>
              <a:t>We opened the file </a:t>
            </a:r>
            <a:r>
              <a:rPr lang="en-US" sz="2400" err="1"/>
              <a:t>wireshark</a:t>
            </a:r>
            <a:r>
              <a:rPr lang="en-US" sz="2400" dirty="0"/>
              <a:t>.</a:t>
            </a:r>
            <a:endParaRPr lang="en-US"/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har char="•"/>
            </a:pPr>
            <a:r>
              <a:rPr lang="en-US" sz="2400" dirty="0"/>
              <a:t>As the box is related to Redis protocol. We tried searching packets </a:t>
            </a:r>
            <a:r>
              <a:rPr lang="en-US" sz="2400" err="1"/>
              <a:t>realted</a:t>
            </a:r>
            <a:r>
              <a:rPr lang="en-US" sz="2400" dirty="0"/>
              <a:t> to it and found the same flag </a:t>
            </a:r>
            <a:r>
              <a:rPr lang="en-US" sz="2400"/>
              <a:t>we found using 'strings'</a:t>
            </a:r>
          </a:p>
        </p:txBody>
      </p:sp>
    </p:spTree>
    <p:extLst>
      <p:ext uri="{BB962C8B-B14F-4D97-AF65-F5344CB8AC3E}">
        <p14:creationId xmlns:p14="http://schemas.microsoft.com/office/powerpoint/2010/main" val="49775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62361-D211-0988-8896-4F2DD7B2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52400"/>
            <a:ext cx="3122613" cy="685800"/>
          </a:xfrm>
        </p:spPr>
        <p:txBody>
          <a:bodyPr/>
          <a:lstStyle/>
          <a:p>
            <a:r>
              <a:rPr lang="en-US" dirty="0"/>
              <a:t>Flag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08814-A864-F92A-6585-2FF1AFC04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73240" y="842130"/>
            <a:ext cx="5166360" cy="18288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Char char="•"/>
            </a:pPr>
            <a:r>
              <a:rPr lang="en-US" sz="2400" dirty="0">
                <a:latin typeface="Calibri"/>
                <a:ea typeface="Calibri" panose="020F0502020204030204" pitchFamily="34" charset="0"/>
                <a:cs typeface="Times New Roman"/>
              </a:rPr>
              <a:t>Next we checked the http request for any clue's.</a:t>
            </a:r>
          </a:p>
          <a:p>
            <a:pPr marL="342900" indent="-342900">
              <a:buChar char="•"/>
            </a:pPr>
            <a:r>
              <a:rPr lang="en-US" sz="24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Found encoded text which is sent using http, which we found odd due it length for server status request: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CE5AA1-A2D5-EBD0-7A8E-7FA446E42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0"/>
            <a:ext cx="6709633" cy="3311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73291-F75A-E4DB-4C43-822AAC7A3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440" y="3311010"/>
            <a:ext cx="6385560" cy="35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622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F098DC2-838F-148E-8F0D-FE431044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0" y="228600"/>
            <a:ext cx="3122613" cy="609600"/>
          </a:xfrm>
        </p:spPr>
        <p:txBody>
          <a:bodyPr/>
          <a:lstStyle/>
          <a:p>
            <a:r>
              <a:rPr lang="en-US" dirty="0"/>
              <a:t>FLAG 2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D9F602B-F035-1C52-9EA5-CEEB35332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368046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CAC828B-057A-FC58-7BF1-BF54183E0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9440" y="853440"/>
            <a:ext cx="5090160" cy="1828800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we exported the http packet which is transferred as a part of request.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EFA91-9216-FFCC-2A49-D5CD2CA24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645" y="2925739"/>
            <a:ext cx="6401355" cy="393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D6762BF-76BB-33DA-23F1-5F17BC28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0" y="37699"/>
            <a:ext cx="3122613" cy="710185"/>
          </a:xfrm>
        </p:spPr>
        <p:txBody>
          <a:bodyPr/>
          <a:lstStyle/>
          <a:p>
            <a:r>
              <a:rPr lang="en-US" dirty="0"/>
              <a:t>Flag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87848-D20C-8AFB-5C19-8F13B4D90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80"/>
            <a:ext cx="5791200" cy="3246120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13FFAE-3F7F-8237-9AA7-4425EDD22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91200" y="747884"/>
            <a:ext cx="6400800" cy="1828800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figure out what this piece of info was and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identified as base 64 . </a:t>
            </a:r>
          </a:p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6A5BBBC-644A-01E0-B17E-D28D54769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91200" y="2388372"/>
            <a:ext cx="6400800" cy="4469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0FF6F9-A828-7362-CE1C-C8C456BA8985}"/>
              </a:ext>
            </a:extLst>
          </p:cNvPr>
          <p:cNvSpPr txBox="1"/>
          <p:nvPr/>
        </p:nvSpPr>
        <p:spPr>
          <a:xfrm>
            <a:off x="71330" y="3587840"/>
            <a:ext cx="5703771" cy="192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Then we wrote a program to decode the above base64 text and we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were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able to get the other part of the flag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we found part 2 of the 3 of the flag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0541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B2E5-C410-A21A-F62F-40831D8F1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152400"/>
            <a:ext cx="3122613" cy="609600"/>
          </a:xfrm>
        </p:spPr>
        <p:txBody>
          <a:bodyPr/>
          <a:lstStyle/>
          <a:p>
            <a:r>
              <a:rPr lang="en-US" dirty="0"/>
              <a:t>Flag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5F4869-1C03-CFFD-9887-A6A09ABC8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53200" y="762000"/>
            <a:ext cx="5410200" cy="3581400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found following string : “%2hhx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h02B6aVgu09Kzu9QTvTOtgx9oER9WIoz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YDP7ECjzuV7sagMN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%02x” which looked odd.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we the below command and saved the packet in a separate file.</a:t>
            </a:r>
          </a:p>
          <a:p>
            <a:endParaRPr lang="en-US" sz="24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9E6CE55-19A7-2AD4-AB86-44C5BE9E9D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6400800" cy="449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206CD-3E11-1597-EF0C-D3738AF3B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2800"/>
            <a:ext cx="11202160" cy="1219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87996-DDD7-FC77-6330-70068ACA7E9F}"/>
              </a:ext>
            </a:extLst>
          </p:cNvPr>
          <p:cNvSpPr txBox="1"/>
          <p:nvPr/>
        </p:nvSpPr>
        <p:spPr>
          <a:xfrm>
            <a:off x="114680" y="5842000"/>
            <a:ext cx="109728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After going to through the suspicious file and though of decompiling the file. So we went back to </a:t>
            </a:r>
            <a:r>
              <a:rPr lang="en-US" sz="1800" dirty="0" err="1">
                <a:effectLst/>
                <a:latin typeface="Calibri"/>
                <a:ea typeface="Calibri" panose="020F0502020204030204" pitchFamily="34" charset="0"/>
                <a:cs typeface="Times New Roman"/>
              </a:rPr>
              <a:t>wireshark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and saved the payload as </a:t>
            </a:r>
            <a:r>
              <a:rPr lang="en-US" dirty="0">
                <a:latin typeface="Calibri"/>
                <a:ea typeface="Calibri" panose="020F0502020204030204" pitchFamily="34" charset="0"/>
                <a:cs typeface="Times New Roman"/>
              </a:rPr>
              <a:t>hex</a:t>
            </a:r>
            <a:r>
              <a:rPr lang="en-US" sz="1800" dirty="0">
                <a:effectLst/>
                <a:latin typeface="Calibri"/>
                <a:ea typeface="Calibri" panose="020F0502020204030204" pitchFamily="34" charset="0"/>
                <a:cs typeface="Times New Roman"/>
              </a:rPr>
              <a:t> stream and created the sharable object file and opened it using Online Decoder to decode the base 64 text.</a:t>
            </a:r>
            <a:endParaRPr lang="en-US" dirty="0"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377048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596B73F-108E-576C-C0D3-98CFA665F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10885486" cy="35703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B98F9A-976A-8ECA-D12A-78511080CCD6}"/>
              </a:ext>
            </a:extLst>
          </p:cNvPr>
          <p:cNvSpPr txBox="1"/>
          <p:nvPr/>
        </p:nvSpPr>
        <p:spPr>
          <a:xfrm>
            <a:off x="685800" y="1351496"/>
            <a:ext cx="10210800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Below is the code and in one of the function called do command we can see key and iv used by the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aes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crypto algorithm which are used to encrypt something when transferring the data.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F1E932E6-70D6-F321-5387-2225C42A4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76200"/>
            <a:ext cx="2468231" cy="14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A2FDD-F76D-C275-D3A3-E68F3AFE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18" y="447617"/>
            <a:ext cx="3122613" cy="838200"/>
          </a:xfrm>
        </p:spPr>
        <p:txBody>
          <a:bodyPr/>
          <a:lstStyle/>
          <a:p>
            <a:r>
              <a:rPr lang="en-US" dirty="0"/>
              <a:t>Flag 3</a:t>
            </a:r>
          </a:p>
        </p:txBody>
      </p:sp>
    </p:spTree>
    <p:extLst>
      <p:ext uri="{BB962C8B-B14F-4D97-AF65-F5344CB8AC3E}">
        <p14:creationId xmlns:p14="http://schemas.microsoft.com/office/powerpoint/2010/main" val="32451883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93B3-6E0A-99D4-6AF0-744FD28F4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748723"/>
            <a:ext cx="3122613" cy="838200"/>
          </a:xfrm>
        </p:spPr>
        <p:txBody>
          <a:bodyPr/>
          <a:lstStyle/>
          <a:p>
            <a:r>
              <a:rPr lang="en-US" dirty="0"/>
              <a:t>Flag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1CBAE-9AA4-2251-4C51-87F802E2EC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96200" y="1714500"/>
            <a:ext cx="3124161" cy="1295400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created bash file to decrypt the payload using the key we found, and we finally found the last part of the key: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840C13-6278-8E9B-47DD-3BE5F4DE6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2400"/>
            <a:ext cx="7546805" cy="6553200"/>
          </a:xfrm>
          <a:prstGeom prst="rect">
            <a:avLst/>
          </a:prstGeom>
        </p:spPr>
      </p:pic>
      <p:pic>
        <p:nvPicPr>
          <p:cNvPr id="10" name="Picture 9" descr="A picture containing toy, player, automaton&#10;&#10;Description automatically generated">
            <a:extLst>
              <a:ext uri="{FF2B5EF4-FFF2-40B4-BE49-F238E27FC236}">
                <a16:creationId xmlns:a16="http://schemas.microsoft.com/office/drawing/2014/main" id="{1C8F80EC-1877-CB0E-E0DA-3CF428A4D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6220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374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6A7F-3581-5418-D11C-021F04379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193823"/>
            <a:ext cx="6400800" cy="5334000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Decrypt.sh code: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#!/bin/bash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# Convert key and iv to hex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key="$(echo 'h02B6aVgu09Kzu9QTvTOtgx9oER9WIoz' | tr -d '\n'|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xxd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-p 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xargs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| tr -d '\ ')"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IV="$(echo 'YDP7ECjzuV7sagMN' | tr -d '\n'|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xxd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-p 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xargs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)"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echo "$1" |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xxd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-r -p &gt;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encrypted_data.bin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# Decrypt using OpenSSL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openssl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enc -aes-256-cbc -d -in 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encrypted_data.bin</a:t>
            </a: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 -out decrypted_data.txt -K "$key" -iv "$IV" -</a:t>
            </a:r>
            <a:r>
              <a:rPr lang="en-US" sz="1800" dirty="0" err="1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nopad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scadia Mono ExtraLight"/>
                <a:ea typeface="Calibri" panose="020F0502020204030204" pitchFamily="34" charset="0"/>
                <a:cs typeface="Times New Roman" panose="02020603050405020304" pitchFamily="18" charset="0"/>
              </a:rPr>
              <a:t>cat ./decrypted_data.txt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8C1D6-F48A-94AB-2DD4-EE1C75AFE491}"/>
              </a:ext>
            </a:extLst>
          </p:cNvPr>
          <p:cNvSpPr txBox="1"/>
          <p:nvPr/>
        </p:nvSpPr>
        <p:spPr>
          <a:xfrm>
            <a:off x="914400" y="609048"/>
            <a:ext cx="1905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2D050"/>
                </a:solidFill>
              </a:rPr>
              <a:t>FLAG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7E7A1-6DCB-7156-4DC9-5C33B717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43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6362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oup of four hackers in dark room with red lighting working on computers">
            <a:extLst>
              <a:ext uri="{FF2B5EF4-FFF2-40B4-BE49-F238E27FC236}">
                <a16:creationId xmlns:a16="http://schemas.microsoft.com/office/drawing/2014/main" id="{8A62DA54-4EDF-A3AF-8C4F-2FD334F87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52"/>
            <a:ext cx="12192000" cy="679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665F48-8F76-2DDD-DF36-0329CB4F6B32}"/>
              </a:ext>
            </a:extLst>
          </p:cNvPr>
          <p:cNvSpPr txBox="1"/>
          <p:nvPr/>
        </p:nvSpPr>
        <p:spPr>
          <a:xfrm>
            <a:off x="-457200" y="152400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92D050"/>
                </a:solidFill>
              </a:rPr>
              <a:t>        Group 3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6A31CA-6E64-AB8F-F9B1-CF54590FEE7F}"/>
              </a:ext>
            </a:extLst>
          </p:cNvPr>
          <p:cNvSpPr txBox="1"/>
          <p:nvPr/>
        </p:nvSpPr>
        <p:spPr>
          <a:xfrm>
            <a:off x="2876550" y="1109887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92D050"/>
                </a:solidFill>
              </a:rPr>
              <a:t> </a:t>
            </a:r>
          </a:p>
          <a:p>
            <a:r>
              <a:rPr lang="en-US" sz="1600" i="1"/>
              <a:t>*Lokesh Harinath Gorintha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60A778-816C-3F3A-5121-2C2F2DA56E56}"/>
              </a:ext>
            </a:extLst>
          </p:cNvPr>
          <p:cNvSpPr txBox="1"/>
          <p:nvPr/>
        </p:nvSpPr>
        <p:spPr>
          <a:xfrm>
            <a:off x="9982200" y="187487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* Jayanth Reddy 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Gajjala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540FDC-1109-2367-360A-CAE71E3EB9FF}"/>
              </a:ext>
            </a:extLst>
          </p:cNvPr>
          <p:cNvCxnSpPr>
            <a:cxnSpLocks/>
          </p:cNvCxnSpPr>
          <p:nvPr/>
        </p:nvCxnSpPr>
        <p:spPr>
          <a:xfrm flipH="1">
            <a:off x="10782300" y="609600"/>
            <a:ext cx="381000" cy="69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4A576A-CCE7-F3A5-3680-B1A075E53C39}"/>
              </a:ext>
            </a:extLst>
          </p:cNvPr>
          <p:cNvSpPr txBox="1"/>
          <p:nvPr/>
        </p:nvSpPr>
        <p:spPr>
          <a:xfrm>
            <a:off x="7086600" y="356764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*Kiran Sahu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0A62DC-72ED-3693-EA4A-27CA88F90138}"/>
              </a:ext>
            </a:extLst>
          </p:cNvPr>
          <p:cNvCxnSpPr>
            <a:cxnSpLocks/>
          </p:cNvCxnSpPr>
          <p:nvPr/>
        </p:nvCxnSpPr>
        <p:spPr>
          <a:xfrm flipH="1">
            <a:off x="7239000" y="770827"/>
            <a:ext cx="381000" cy="693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8C960F-6983-7430-B0C2-4F5233C85BEA}"/>
              </a:ext>
            </a:extLst>
          </p:cNvPr>
          <p:cNvSpPr txBox="1"/>
          <p:nvPr/>
        </p:nvSpPr>
        <p:spPr>
          <a:xfrm>
            <a:off x="4476750" y="964049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*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Samhitha</a:t>
            </a:r>
            <a:r>
              <a:rPr kumimoji="0" lang="en-US" sz="1600" b="0" i="1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/>
                <a:ea typeface="+mn-ea"/>
                <a:cs typeface="+mn-cs"/>
              </a:rPr>
              <a:t>Renati</a:t>
            </a:r>
            <a:endParaRPr kumimoji="0" lang="en-US" sz="16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3DBBC9-2F40-3E32-3892-6A8E5FEF3926}"/>
              </a:ext>
            </a:extLst>
          </p:cNvPr>
          <p:cNvCxnSpPr>
            <a:cxnSpLocks/>
          </p:cNvCxnSpPr>
          <p:nvPr/>
        </p:nvCxnSpPr>
        <p:spPr>
          <a:xfrm>
            <a:off x="5391150" y="1302603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00D115-7105-A507-889A-5C300EE0682A}"/>
              </a:ext>
            </a:extLst>
          </p:cNvPr>
          <p:cNvCxnSpPr/>
          <p:nvPr/>
        </p:nvCxnSpPr>
        <p:spPr>
          <a:xfrm>
            <a:off x="4038600" y="1981200"/>
            <a:ext cx="291116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B04369-8571-F5B2-62E0-4BEAB815C30B}"/>
              </a:ext>
            </a:extLst>
          </p:cNvPr>
          <p:cNvSpPr txBox="1"/>
          <p:nvPr/>
        </p:nvSpPr>
        <p:spPr>
          <a:xfrm>
            <a:off x="2189811" y="2222212"/>
            <a:ext cx="19943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/>
              <a:t>*Random guy in the DP Library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162BFA-FED8-AFE7-C9C5-73D02E5C0D7D}"/>
              </a:ext>
            </a:extLst>
          </p:cNvPr>
          <p:cNvCxnSpPr/>
          <p:nvPr/>
        </p:nvCxnSpPr>
        <p:spPr>
          <a:xfrm>
            <a:off x="2876550" y="2590800"/>
            <a:ext cx="47625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50830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609457" y="2824397"/>
            <a:ext cx="3127248" cy="762000"/>
          </a:xfrm>
        </p:spPr>
        <p:txBody>
          <a:bodyPr anchor="b">
            <a:normAutofit fontScale="90000"/>
          </a:bodyPr>
          <a:lstStyle/>
          <a:p>
            <a:r>
              <a:rPr lang="en-IN" b="1" dirty="0"/>
              <a:t>About the box</a:t>
            </a:r>
            <a:endParaRPr b="1" dirty="0"/>
          </a:p>
        </p:txBody>
      </p:sp>
      <p:sp>
        <p:nvSpPr>
          <p:cNvPr id="14" name="Content Placeholder 13"/>
          <p:cNvSpPr>
            <a:spLocks noGrp="1"/>
          </p:cNvSpPr>
          <p:nvPr>
            <p:ph type="body" sz="half" idx="2"/>
          </p:nvPr>
        </p:nvSpPr>
        <p:spPr>
          <a:xfrm>
            <a:off x="7460105" y="3891197"/>
            <a:ext cx="4267199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150000"/>
              </a:lnSpc>
              <a:spcAft>
                <a:spcPts val="600"/>
              </a:spcAft>
              <a:buChar char="•"/>
            </a:pPr>
            <a:r>
              <a:rPr lang="en-US" sz="2400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Medium Level challenge.</a:t>
            </a:r>
            <a:endParaRPr lang="en-US"/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The challenge is Related to forensic analysis.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AD291-0312-6404-2FBD-E344B7434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4" t="13095" r="11905" b="11905"/>
          <a:stretch/>
        </p:blipFill>
        <p:spPr>
          <a:xfrm>
            <a:off x="1143000" y="820173"/>
            <a:ext cx="5448925" cy="5242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13A1E-B91F-1009-6FB3-A5558EFA53A0}"/>
              </a:ext>
            </a:extLst>
          </p:cNvPr>
          <p:cNvSpPr txBox="1"/>
          <p:nvPr/>
        </p:nvSpPr>
        <p:spPr>
          <a:xfrm>
            <a:off x="7609457" y="820173"/>
            <a:ext cx="4250961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j-ea"/>
                <a:cs typeface="+mj-cs"/>
              </a:rPr>
              <a:t>Red Trails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8C1D6-F48A-94AB-2DD4-EE1C75AFE491}"/>
              </a:ext>
            </a:extLst>
          </p:cNvPr>
          <p:cNvSpPr txBox="1"/>
          <p:nvPr/>
        </p:nvSpPr>
        <p:spPr>
          <a:xfrm>
            <a:off x="2143125" y="2456898"/>
            <a:ext cx="3086100" cy="12569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4400" b="1" dirty="0">
                <a:solidFill>
                  <a:srgbClr val="92D050"/>
                </a:solidFill>
              </a:rPr>
              <a:t>Thank you</a:t>
            </a:r>
            <a:endParaRPr lang="en-US" sz="4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7E7A1-6DCB-7156-4DC9-5C33B717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430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663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B8C1D6-F48A-94AB-2DD4-EE1C75AFE491}"/>
              </a:ext>
            </a:extLst>
          </p:cNvPr>
          <p:cNvSpPr txBox="1"/>
          <p:nvPr/>
        </p:nvSpPr>
        <p:spPr>
          <a:xfrm>
            <a:off x="323850" y="751923"/>
            <a:ext cx="30861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solidFill>
                  <a:srgbClr val="92D050"/>
                </a:solidFill>
              </a:rPr>
              <a:t>Reference: </a:t>
            </a:r>
            <a:endParaRPr lang="en-US" sz="36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7E7A1-6DCB-7156-4DC9-5C33B7173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43000"/>
            <a:ext cx="4495800" cy="4495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B7EF10-70C3-E26D-59FB-726F8D9FB13C}"/>
              </a:ext>
            </a:extLst>
          </p:cNvPr>
          <p:cNvSpPr txBox="1"/>
          <p:nvPr/>
        </p:nvSpPr>
        <p:spPr>
          <a:xfrm>
            <a:off x="500191" y="1667301"/>
            <a:ext cx="4757610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IDA : </a:t>
            </a:r>
            <a:r>
              <a:rPr lang="en-US" dirty="0">
                <a:ea typeface="+mn-lt"/>
                <a:cs typeface="+mn-lt"/>
                <a:hlinkClick r:id="rId3"/>
              </a:rPr>
              <a:t>ida-free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Wireshark: </a:t>
            </a:r>
            <a:r>
              <a:rPr lang="en-US" dirty="0">
                <a:ea typeface="+mn-lt"/>
                <a:cs typeface="+mn-lt"/>
                <a:hlinkClick r:id="rId4"/>
              </a:rPr>
              <a:t>Wireshark · Go Deep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TCPDump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ea typeface="+mn-lt"/>
                <a:cs typeface="+mn-lt"/>
                <a:hlinkClick r:id="rId5"/>
              </a:rPr>
              <a:t>Home | TCPDUMP &amp; LIBPCAP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Strings: </a:t>
            </a:r>
            <a:r>
              <a:rPr lang="en-US" dirty="0">
                <a:ea typeface="+mn-lt"/>
                <a:cs typeface="+mn-lt"/>
                <a:hlinkClick r:id="rId6"/>
              </a:rPr>
              <a:t>How to Use the strings Command on Linux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Ghindra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>
                <a:ea typeface="+mn-lt"/>
                <a:cs typeface="+mn-lt"/>
                <a:hlinkClick r:id="rId7"/>
              </a:rPr>
              <a:t>Ghidra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8"/>
              </a:rPr>
              <a:t>GitHub - NationalSecurityAgency/ghidra: Ghidra is a software reverse engineering (SRE) framework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9"/>
              </a:rPr>
              <a:t>Types of Network Protocols and Their Uses - GeeksforGeeks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  <a:hlinkClick r:id="rId10"/>
              </a:rPr>
              <a:t>Demystifying Common Encoding Techniques - Blue Goat Cyber</a:t>
            </a:r>
          </a:p>
        </p:txBody>
      </p:sp>
    </p:spTree>
    <p:extLst>
      <p:ext uri="{BB962C8B-B14F-4D97-AF65-F5344CB8AC3E}">
        <p14:creationId xmlns:p14="http://schemas.microsoft.com/office/powerpoint/2010/main" val="117486194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CDEEA2-01AB-C218-060B-8FFF66FF4D7E}"/>
              </a:ext>
            </a:extLst>
          </p:cNvPr>
          <p:cNvSpPr txBox="1"/>
          <p:nvPr/>
        </p:nvSpPr>
        <p:spPr>
          <a:xfrm>
            <a:off x="22538" y="5638800"/>
            <a:ext cx="7467600" cy="13111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4400" b="1">
                <a:solidFill>
                  <a:srgbClr val="92D050"/>
                </a:solidFill>
                <a:latin typeface="Consolas"/>
              </a:rPr>
              <a:t>NETWORK ANALYSIS &amp; DECRYPTION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39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5FEE2-7FD0-9D14-FC9C-BCDFB2A17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1600"/>
            <a:ext cx="6096000" cy="4953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dirty="0"/>
              <a:t>Snort</a:t>
            </a:r>
            <a:r>
              <a:rPr lang="en-US" sz="2800" dirty="0"/>
              <a:t> is an open-source </a:t>
            </a:r>
            <a:r>
              <a:rPr lang="en-US" sz="2800" b="1" dirty="0"/>
              <a:t>network intrusion detection and prevention system (IDPS)</a:t>
            </a:r>
            <a:r>
              <a:rPr lang="en-US" sz="2800" dirty="0"/>
              <a:t>. </a:t>
            </a:r>
          </a:p>
          <a:p>
            <a:r>
              <a:rPr lang="en-US" sz="2800" dirty="0"/>
              <a:t>It monitors network traffic in real-time to identify and respond to malicious activity such as unauthorized access, malware, and denial-of-service attacks. </a:t>
            </a:r>
          </a:p>
          <a:p>
            <a:r>
              <a:rPr lang="en-US" sz="2800" dirty="0"/>
              <a:t>Snort uses a rule-based approach to detect threats by comparing traffic patterns against known attack signatures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15C810-D50D-C04B-F29F-7320967FA240}"/>
              </a:ext>
            </a:extLst>
          </p:cNvPr>
          <p:cNvSpPr txBox="1"/>
          <p:nvPr/>
        </p:nvSpPr>
        <p:spPr>
          <a:xfrm>
            <a:off x="762000" y="4572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92D050"/>
                </a:solidFill>
              </a:rPr>
              <a:t>SNORT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C4B74-27C4-6A59-879B-C3A9CA18B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5" t="-1935" r="13682" b="1935"/>
          <a:stretch/>
        </p:blipFill>
        <p:spPr>
          <a:xfrm>
            <a:off x="6858000" y="1371600"/>
            <a:ext cx="4953000" cy="39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0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1B8E1-E8F9-C3E2-F4C6-111E3C149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1600200"/>
            <a:ext cx="5411788" cy="4191000"/>
          </a:xfrm>
        </p:spPr>
        <p:txBody>
          <a:bodyPr>
            <a:normAutofit/>
          </a:bodyPr>
          <a:lstStyle/>
          <a:p>
            <a:r>
              <a:rPr lang="en-IN" sz="2400" dirty="0"/>
              <a:t>This is </a:t>
            </a:r>
            <a:r>
              <a:rPr lang="en-US" sz="2400" dirty="0"/>
              <a:t>a tool that monitors and analyzes network traffic patterns using flow data to track bandwidth usage and detect anomalies. </a:t>
            </a:r>
          </a:p>
          <a:p>
            <a:r>
              <a:rPr lang="en-US" sz="2400" dirty="0"/>
              <a:t>It can be used to identifies security threats like unusual traffic or malicious activity and supports incident investigation with detailed network logs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F02D7-D988-FB9C-E588-60A9081755BB}"/>
              </a:ext>
            </a:extLst>
          </p:cNvPr>
          <p:cNvSpPr txBox="1"/>
          <p:nvPr/>
        </p:nvSpPr>
        <p:spPr>
          <a:xfrm>
            <a:off x="760412" y="685800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92D050"/>
                </a:solidFill>
              </a:rPr>
              <a:t>NET FLOW ANALYZER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084BD-6919-D9AA-6D30-E25335538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88" y="914400"/>
            <a:ext cx="477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1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EB42DE-0D5E-7679-89D4-BAD420220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511588"/>
            <a:ext cx="5966138" cy="3886200"/>
          </a:xfrm>
        </p:spPr>
        <p:txBody>
          <a:bodyPr>
            <a:normAutofit fontScale="92500"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Wireshark is a powerful, free, open-source network protocol analyzer. It captures and dissects network traffic, allowing you to inspect individual packets in detail. This helps troubleshoot network issues, analyze security incidents, and understand network protocols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Using the tool Wire shark we examined packets captures (</a:t>
            </a:r>
            <a:r>
              <a:rPr lang="en-US" sz="2400" dirty="0" err="1"/>
              <a:t>PCAPFiles</a:t>
            </a:r>
            <a:r>
              <a:rPr lang="en-US" sz="2400" dirty="0"/>
              <a:t>) to check data exfiltration, unauthorized access or other malicious activity using Redis protocol</a:t>
            </a:r>
            <a:r>
              <a:rPr lang="en-US" sz="2400"/>
              <a:t>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243E5-1B2F-814B-0897-769C7A2A7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53200" y="838200"/>
            <a:ext cx="5410200" cy="4648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A77790-0CE6-AE8A-6CDF-BAC3839B471A}"/>
              </a:ext>
            </a:extLst>
          </p:cNvPr>
          <p:cNvSpPr txBox="1"/>
          <p:nvPr/>
        </p:nvSpPr>
        <p:spPr>
          <a:xfrm>
            <a:off x="762000" y="557844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solidFill>
                  <a:srgbClr val="92D050"/>
                </a:solidFill>
                <a:latin typeface="Candara"/>
              </a:rPr>
              <a:t>WIRESHARK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A2C174-C050-13AA-AFDD-A5D7A9DDF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87" y="762000"/>
            <a:ext cx="6915613" cy="4468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979330-E226-F1C5-3BDD-860FD4C0CDA8}"/>
              </a:ext>
            </a:extLst>
          </p:cNvPr>
          <p:cNvSpPr txBox="1"/>
          <p:nvPr/>
        </p:nvSpPr>
        <p:spPr>
          <a:xfrm>
            <a:off x="609600" y="685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92D050"/>
                </a:solidFill>
                <a:latin typeface="Consolas"/>
                <a:ea typeface="+mj-ea"/>
                <a:cs typeface="+mj-cs"/>
              </a:rPr>
              <a:t>GHINDRA</a:t>
            </a:r>
            <a:endParaRPr lang="en-IN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3C5A04-64CD-07D8-BB6F-C3DDFAAF89B5}"/>
              </a:ext>
            </a:extLst>
          </p:cNvPr>
          <p:cNvSpPr txBox="1"/>
          <p:nvPr/>
        </p:nvSpPr>
        <p:spPr>
          <a:xfrm>
            <a:off x="381000" y="1447800"/>
            <a:ext cx="4419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err="1"/>
              <a:t>Ghidra</a:t>
            </a:r>
            <a:r>
              <a:rPr lang="en-US" sz="2400"/>
              <a:t>, a powerful reverse engineering tool, aids in deciphering encrypted data within malware and other malicious files. 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40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/>
              <a:t>By analyzing assembly code, it reveals decryption algorithms and keys, enabling security analysts to understand and mitigate threats.</a:t>
            </a:r>
          </a:p>
        </p:txBody>
      </p:sp>
    </p:spTree>
    <p:extLst>
      <p:ext uri="{BB962C8B-B14F-4D97-AF65-F5344CB8AC3E}">
        <p14:creationId xmlns:p14="http://schemas.microsoft.com/office/powerpoint/2010/main" val="3255084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AE5831-8889-5DBE-1FFE-079AEC84D6CA}"/>
              </a:ext>
            </a:extLst>
          </p:cNvPr>
          <p:cNvSpPr txBox="1"/>
          <p:nvPr/>
        </p:nvSpPr>
        <p:spPr>
          <a:xfrm>
            <a:off x="914400" y="1066799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>
                <a:solidFill>
                  <a:srgbClr val="92D050"/>
                </a:solidFill>
                <a:latin typeface="Candara"/>
              </a:rPr>
              <a:t>IDA PRO </a:t>
            </a:r>
            <a:endParaRPr lang="en-IN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FFC3C-66DD-32AC-1C2A-260720690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23" y="1143000"/>
            <a:ext cx="4267201" cy="42672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D61F4-B473-D7FD-5BD6-428AE48FF7F3}"/>
              </a:ext>
            </a:extLst>
          </p:cNvPr>
          <p:cNvSpPr txBox="1"/>
          <p:nvPr/>
        </p:nvSpPr>
        <p:spPr>
          <a:xfrm>
            <a:off x="533400" y="2209800"/>
            <a:ext cx="4800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IDA Pro is a powerful tool for reverse engineering and malware analysis. It can be used to analyze binary code, identify vulnerabilities, and decrypt encrypted data. </a:t>
            </a:r>
          </a:p>
          <a:p>
            <a:pPr>
              <a:buClr>
                <a:schemeClr val="accent1"/>
              </a:buClr>
            </a:pPr>
            <a:endParaRPr lang="en-US" sz="200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IDA Pro can be used to analyze a wide variety of file formats, including executables, libraries, and firmware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But it is Paid </a:t>
            </a:r>
            <a:r>
              <a:rPr lang="en-US" sz="2000">
                <a:sym typeface="Wingdings" panose="05000000000000000000" pitchFamily="2" charset="2"/>
              </a:rPr>
              <a:t></a:t>
            </a: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74887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thernet cables connected to a networking patch">
            <a:extLst>
              <a:ext uri="{FF2B5EF4-FFF2-40B4-BE49-F238E27FC236}">
                <a16:creationId xmlns:a16="http://schemas.microsoft.com/office/drawing/2014/main" id="{0DD6816E-FE0D-1234-0A4B-E8BA68F7B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81000"/>
            <a:ext cx="6649979" cy="594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D3575-EB0C-4CCE-B6FE-F91BE8FDD80E}"/>
              </a:ext>
            </a:extLst>
          </p:cNvPr>
          <p:cNvSpPr txBox="1"/>
          <p:nvPr/>
        </p:nvSpPr>
        <p:spPr>
          <a:xfrm>
            <a:off x="321835" y="640449"/>
            <a:ext cx="4258513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/>
              <a:t>Step 1: Downloaded the .</a:t>
            </a:r>
            <a:r>
              <a:rPr lang="en-US" sz="2800" err="1"/>
              <a:t>pcap</a:t>
            </a:r>
            <a:r>
              <a:rPr lang="en-US" sz="2800"/>
              <a:t> file on the kali box.</a:t>
            </a:r>
            <a:endParaRPr lang="en-US" sz="1600"/>
          </a:p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/>
              <a:t>Step 2: Analyzing the for strings in the file using strings command</a:t>
            </a:r>
          </a:p>
          <a:p>
            <a:pPr>
              <a:lnSpc>
                <a:spcPct val="200000"/>
              </a:lnSpc>
            </a:pPr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8619789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206</TotalTime>
  <Words>591</Words>
  <Application>Microsoft Office PowerPoint</Application>
  <PresentationFormat>Widescreen</PresentationFormat>
  <Paragraphs>57</Paragraphs>
  <Slides>21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Tech Computer 16x9</vt:lpstr>
      <vt:lpstr>PowerPoint Presentation</vt:lpstr>
      <vt:lpstr>About the 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Flag 1 </vt:lpstr>
      <vt:lpstr>Method 2</vt:lpstr>
      <vt:lpstr>Flag 2</vt:lpstr>
      <vt:lpstr>FLAG 2</vt:lpstr>
      <vt:lpstr>Flag 2</vt:lpstr>
      <vt:lpstr>Flag 3</vt:lpstr>
      <vt:lpstr>Flag 3</vt:lpstr>
      <vt:lpstr>Flag 3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Rakesh Veeramalla - CTR</dc:creator>
  <cp:lastModifiedBy>jayanth reddy</cp:lastModifiedBy>
  <cp:revision>978</cp:revision>
  <dcterms:created xsi:type="dcterms:W3CDTF">2024-11-20T01:34:52Z</dcterms:created>
  <dcterms:modified xsi:type="dcterms:W3CDTF">2024-11-22T17:34:59Z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